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8" r:id="rId3"/>
    <p:sldId id="259" r:id="rId4"/>
    <p:sldId id="260" r:id="rId5"/>
    <p:sldId id="261" r:id="rId6"/>
    <p:sldId id="262" r:id="rId7"/>
    <p:sldId id="263" r:id="rId8"/>
    <p:sldId id="264" r:id="rId9"/>
    <p:sldId id="269" r:id="rId10"/>
    <p:sldId id="270" r:id="rId11"/>
    <p:sldId id="271" r:id="rId12"/>
    <p:sldId id="272" r:id="rId13"/>
    <p:sldId id="273" r:id="rId14"/>
    <p:sldId id="274" r:id="rId15"/>
    <p:sldId id="275" r:id="rId16"/>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0" d="100"/>
          <a:sy n="70" d="100"/>
        </p:scale>
        <p:origin x="1386" y="7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kumimoji="0" lang="en-US" smtClean="0"/>
              <a:t>Click to edit Master title style</a:t>
            </a:r>
            <a:endParaRPr kumimoji="0" lang="en-US"/>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0B0EA94B-33F8-470B-8E81-5A39FFB9BB13}" type="datetimeFigureOut">
              <a:rPr lang="en-US" smtClean="0"/>
              <a:pPr/>
              <a:t>10/19/2016</a:t>
            </a:fld>
            <a:endParaRPr lang="en-US"/>
          </a:p>
        </p:txBody>
      </p:sp>
      <p:sp>
        <p:nvSpPr>
          <p:cNvPr id="17" name="Footer Placeholder 16"/>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en-US"/>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fld id="{45CB042C-FB4B-44B3-9A37-A44C39A6F43F}"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transition>
    <p:fade thruBlk="1"/>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B0EA94B-33F8-470B-8E81-5A39FFB9BB13}" type="datetimeFigureOut">
              <a:rPr lang="en-US" smtClean="0"/>
              <a:pPr/>
              <a:t>10/19/2016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CB042C-FB4B-44B3-9A37-A44C39A6F43F}" type="slidenum">
              <a:rPr lang="en-US" smtClean="0"/>
              <a:pPr/>
              <a:t>‹#›</a:t>
            </a:fld>
            <a:endParaRPr lang="en-US"/>
          </a:p>
        </p:txBody>
      </p:sp>
    </p:spTree>
  </p:cSld>
  <p:clrMapOvr>
    <a:masterClrMapping/>
  </p:clrMapOvr>
  <p:transition>
    <p:fade thruBlk="1"/>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6553200" y="6248402"/>
            <a:ext cx="2209800" cy="365125"/>
          </a:xfrm>
        </p:spPr>
        <p:txBody>
          <a:bodyPr/>
          <a:lstStyle/>
          <a:p>
            <a:fld id="{0B0EA94B-33F8-470B-8E81-5A39FFB9BB13}" type="datetimeFigureOut">
              <a:rPr lang="en-US" smtClean="0"/>
              <a:pPr/>
              <a:t>10/19/2016</a:t>
            </a:fld>
            <a:endParaRPr lang="en-US"/>
          </a:p>
        </p:txBody>
      </p:sp>
      <p:sp>
        <p:nvSpPr>
          <p:cNvPr id="5" name="Footer Placeholder 4"/>
          <p:cNvSpPr>
            <a:spLocks noGrp="1"/>
          </p:cNvSpPr>
          <p:nvPr>
            <p:ph type="ftr" sz="quarter" idx="11"/>
          </p:nvPr>
        </p:nvSpPr>
        <p:spPr>
          <a:xfrm>
            <a:off x="457201" y="6248207"/>
            <a:ext cx="5573483" cy="365125"/>
          </a:xfrm>
        </p:spPr>
        <p:txBody>
          <a:bodyPr/>
          <a:lstStyle/>
          <a:p>
            <a:endParaRPr lang="en-US"/>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Slide Number Placeholder 5"/>
          <p:cNvSpPr>
            <a:spLocks noGrp="1"/>
          </p:cNvSpPr>
          <p:nvPr>
            <p:ph type="sldNum" sz="quarter" idx="12"/>
          </p:nvPr>
        </p:nvSpPr>
        <p:spPr>
          <a:xfrm rot="5400000">
            <a:off x="5989638" y="144462"/>
            <a:ext cx="533400" cy="244476"/>
          </a:xfrm>
        </p:spPr>
        <p:txBody>
          <a:bodyPr/>
          <a:lstStyle/>
          <a:p>
            <a:fld id="{45CB042C-FB4B-44B3-9A37-A44C39A6F43F}"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transition>
    <p:fade thruBlk="1"/>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0B0EA94B-33F8-470B-8E81-5A39FFB9BB13}" type="datetimeFigureOut">
              <a:rPr lang="en-US" smtClean="0"/>
              <a:pPr/>
              <a:t>10/19/2016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45CB042C-FB4B-44B3-9A37-A44C39A6F43F}" type="slidenum">
              <a:rPr lang="en-US" smtClean="0"/>
              <a:pPr/>
              <a:t>‹#›</a:t>
            </a:fld>
            <a:endParaRPr lang="en-US"/>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transition>
    <p:fade thruBlk="1"/>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0B0EA94B-33F8-470B-8E81-5A39FFB9BB13}" type="datetimeFigureOut">
              <a:rPr lang="en-US" smtClean="0"/>
              <a:pPr/>
              <a:t>10/19/2016</a:t>
            </a:fld>
            <a:endParaRPr lang="en-US"/>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45CB042C-FB4B-44B3-9A37-A44C39A6F43F}" type="slidenum">
              <a:rPr lang="en-US" smtClean="0"/>
              <a:pPr/>
              <a:t>‹#›</a:t>
            </a:fld>
            <a:endParaRPr lang="en-US"/>
          </a:p>
        </p:txBody>
      </p:sp>
      <p:sp>
        <p:nvSpPr>
          <p:cNvPr id="14" name="Footer Placeholder 13"/>
          <p:cNvSpPr>
            <a:spLocks noGrp="1"/>
          </p:cNvSpPr>
          <p:nvPr>
            <p:ph type="ftr" sz="quarter" idx="12"/>
          </p:nvPr>
        </p:nvSpPr>
        <p:spPr/>
        <p:txBody>
          <a:bodyPr/>
          <a:lstStyle/>
          <a:p>
            <a:endParaRPr lang="en-US"/>
          </a:p>
        </p:txBody>
      </p:sp>
    </p:spTree>
  </p:cSld>
  <p:clrMapOvr>
    <a:overrideClrMapping bg1="lt1" tx1="dk1" bg2="lt2" tx2="dk2" accent1="accent1" accent2="accent2" accent3="accent3" accent4="accent4" accent5="accent5" accent6="accent6" hlink="hlink" folHlink="folHlink"/>
  </p:clrMapOvr>
  <p:transition>
    <p:fade thruBlk="1"/>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9" name="Content Placeholder 8"/>
          <p:cNvSpPr>
            <a:spLocks noGrp="1"/>
          </p:cNvSpPr>
          <p:nvPr>
            <p:ph sz="quarter" idx="1"/>
          </p:nvPr>
        </p:nvSpPr>
        <p:spPr>
          <a:xfrm>
            <a:off x="609600"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844901"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7"/>
          <p:cNvSpPr>
            <a:spLocks noGrp="1"/>
          </p:cNvSpPr>
          <p:nvPr>
            <p:ph type="dt" sz="half" idx="15"/>
          </p:nvPr>
        </p:nvSpPr>
        <p:spPr/>
        <p:txBody>
          <a:bodyPr rtlCol="0"/>
          <a:lstStyle/>
          <a:p>
            <a:fld id="{0B0EA94B-33F8-470B-8E81-5A39FFB9BB13}" type="datetimeFigureOut">
              <a:rPr lang="en-US" smtClean="0"/>
              <a:pPr/>
              <a:t>10/19/2016</a:t>
            </a:fld>
            <a:endParaRPr lang="en-US"/>
          </a:p>
        </p:txBody>
      </p:sp>
      <p:sp>
        <p:nvSpPr>
          <p:cNvPr id="10" name="Slide Number Placeholder 9"/>
          <p:cNvSpPr>
            <a:spLocks noGrp="1"/>
          </p:cNvSpPr>
          <p:nvPr>
            <p:ph type="sldNum" sz="quarter" idx="16"/>
          </p:nvPr>
        </p:nvSpPr>
        <p:spPr/>
        <p:txBody>
          <a:bodyPr rtlCol="0"/>
          <a:lstStyle/>
          <a:p>
            <a:fld id="{45CB042C-FB4B-44B3-9A37-A44C39A6F43F}" type="slidenum">
              <a:rPr lang="en-US" smtClean="0"/>
              <a:pPr/>
              <a:t>‹#›</a:t>
            </a:fld>
            <a:endParaRPr lang="en-US"/>
          </a:p>
        </p:txBody>
      </p:sp>
      <p:sp>
        <p:nvSpPr>
          <p:cNvPr id="12" name="Footer Placeholder 11"/>
          <p:cNvSpPr>
            <a:spLocks noGrp="1"/>
          </p:cNvSpPr>
          <p:nvPr>
            <p:ph type="ftr" sz="quarter" idx="17"/>
          </p:nvPr>
        </p:nvSpPr>
        <p:spPr/>
        <p:txBody>
          <a:bodyPr rtlCol="0"/>
          <a:lstStyle/>
          <a:p>
            <a:endParaRPr lang="en-US"/>
          </a:p>
        </p:txBody>
      </p:sp>
    </p:spTree>
  </p:cSld>
  <p:clrMapOvr>
    <a:masterClrMapping/>
  </p:clrMapOvr>
  <p:transition>
    <p:fade thruBlk="1"/>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smtClean="0"/>
              <a:t>Click to edit Master title style</a:t>
            </a:r>
            <a:endParaRPr kumimoji="0" lang="en-US"/>
          </a:p>
        </p:txBody>
      </p:sp>
      <p:sp>
        <p:nvSpPr>
          <p:cNvPr id="11" name="Content Placeholder 10"/>
          <p:cNvSpPr>
            <a:spLocks noGrp="1"/>
          </p:cNvSpPr>
          <p:nvPr>
            <p:ph sz="quarter" idx="2"/>
          </p:nvPr>
        </p:nvSpPr>
        <p:spPr>
          <a:xfrm>
            <a:off x="609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5"/>
          </p:nvPr>
        </p:nvSpPr>
        <p:spPr/>
        <p:txBody>
          <a:bodyPr rtlCol="0"/>
          <a:lstStyle/>
          <a:p>
            <a:fld id="{0B0EA94B-33F8-470B-8E81-5A39FFB9BB13}" type="datetimeFigureOut">
              <a:rPr lang="en-US" smtClean="0"/>
              <a:pPr/>
              <a:t>10/19/2016</a:t>
            </a:fld>
            <a:endParaRPr lang="en-US"/>
          </a:p>
        </p:txBody>
      </p:sp>
      <p:sp>
        <p:nvSpPr>
          <p:cNvPr id="12" name="Slide Number Placeholder 11"/>
          <p:cNvSpPr>
            <a:spLocks noGrp="1"/>
          </p:cNvSpPr>
          <p:nvPr>
            <p:ph type="sldNum" sz="quarter" idx="16"/>
          </p:nvPr>
        </p:nvSpPr>
        <p:spPr/>
        <p:txBody>
          <a:bodyPr rtlCol="0"/>
          <a:lstStyle/>
          <a:p>
            <a:fld id="{45CB042C-FB4B-44B3-9A37-A44C39A6F43F}" type="slidenum">
              <a:rPr lang="en-US" smtClean="0"/>
              <a:pPr/>
              <a:t>‹#›</a:t>
            </a:fld>
            <a:endParaRPr lang="en-US"/>
          </a:p>
        </p:txBody>
      </p:sp>
      <p:sp>
        <p:nvSpPr>
          <p:cNvPr id="14" name="Footer Placeholder 13"/>
          <p:cNvSpPr>
            <a:spLocks noGrp="1"/>
          </p:cNvSpPr>
          <p:nvPr>
            <p:ph type="ftr" sz="quarter" idx="17"/>
          </p:nvPr>
        </p:nvSpPr>
        <p:spPr/>
        <p:txBody>
          <a:bodyPr rtlCol="0"/>
          <a:lstStyle/>
          <a:p>
            <a:endParaRPr lang="en-US"/>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transition>
    <p:fade thruBlk="1"/>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0B0EA94B-33F8-470B-8E81-5A39FFB9BB13}" type="datetimeFigureOut">
              <a:rPr lang="en-US" smtClean="0"/>
              <a:pPr/>
              <a:t>10/19/2016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45CB042C-FB4B-44B3-9A37-A44C39A6F43F}" type="slidenum">
              <a:rPr lang="en-US" smtClean="0"/>
              <a:pPr/>
              <a:t>‹#›</a:t>
            </a:fld>
            <a:endParaRPr lang="en-US"/>
          </a:p>
        </p:txBody>
      </p:sp>
    </p:spTree>
  </p:cSld>
  <p:clrMapOvr>
    <a:masterClrMapping/>
  </p:clrMapOvr>
  <p:transition>
    <p:fade thruBlk="1"/>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B0EA94B-33F8-470B-8E81-5A39FFB9BB13}" type="datetimeFigureOut">
              <a:rPr lang="en-US" smtClean="0"/>
              <a:pPr/>
              <a:t>10/19/2016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45CB042C-FB4B-44B3-9A37-A44C39A6F43F}" type="slidenum">
              <a:rPr lang="en-US" smtClean="0"/>
              <a:pPr/>
              <a:t>‹#›</a:t>
            </a:fld>
            <a:endParaRPr lang="en-US"/>
          </a:p>
        </p:txBody>
      </p:sp>
    </p:spTree>
  </p:cSld>
  <p:clrMapOvr>
    <a:masterClrMapping/>
  </p:clrMapOvr>
  <p:transition>
    <p:fade thruBlk="1"/>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0B0EA94B-33F8-470B-8E81-5A39FFB9BB13}" type="datetimeFigureOut">
              <a:rPr lang="en-US" smtClean="0"/>
              <a:pPr/>
              <a:t>10/19/2016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45CB042C-FB4B-44B3-9A37-A44C39A6F43F}" type="slidenum">
              <a:rPr lang="en-US" smtClean="0"/>
              <a:pPr/>
              <a:t>‹#›</a:t>
            </a:fld>
            <a:endParaRPr lang="en-US"/>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transition>
    <p:fade thruBlk="1"/>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3">
        <a:schemeClr val="bg2"/>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n-US" smtClean="0"/>
              <a:t>Click to edit Master title style</a:t>
            </a:r>
            <a:endParaRPr kumimoji="0" lang="en-US"/>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Date Placeholder 11"/>
          <p:cNvSpPr>
            <a:spLocks noGrp="1"/>
          </p:cNvSpPr>
          <p:nvPr>
            <p:ph type="dt" sz="half" idx="10"/>
          </p:nvPr>
        </p:nvSpPr>
        <p:spPr>
          <a:xfrm>
            <a:off x="6248400" y="6248400"/>
            <a:ext cx="2667000" cy="365125"/>
          </a:xfrm>
        </p:spPr>
        <p:txBody>
          <a:bodyPr rtlCol="0"/>
          <a:lstStyle/>
          <a:p>
            <a:fld id="{0B0EA94B-33F8-470B-8E81-5A39FFB9BB13}" type="datetimeFigureOut">
              <a:rPr lang="en-US" smtClean="0"/>
              <a:pPr/>
              <a:t>10/19/2016</a:t>
            </a:fld>
            <a:endParaRPr lang="en-US"/>
          </a:p>
        </p:txBody>
      </p:sp>
      <p:sp>
        <p:nvSpPr>
          <p:cNvPr id="13" name="Slide Number Placeholder 12"/>
          <p:cNvSpPr>
            <a:spLocks noGrp="1"/>
          </p:cNvSpPr>
          <p:nvPr>
            <p:ph type="sldNum" sz="quarter" idx="11"/>
          </p:nvPr>
        </p:nvSpPr>
        <p:spPr>
          <a:xfrm>
            <a:off x="0" y="4667249"/>
            <a:ext cx="1447800" cy="663578"/>
          </a:xfrm>
        </p:spPr>
        <p:txBody>
          <a:bodyPr rtlCol="0"/>
          <a:lstStyle>
            <a:lvl1pPr>
              <a:defRPr sz="2800"/>
            </a:lvl1pPr>
          </a:lstStyle>
          <a:p>
            <a:fld id="{45CB042C-FB4B-44B3-9A37-A44C39A6F43F}" type="slidenum">
              <a:rPr lang="en-US" smtClean="0"/>
              <a:pPr/>
              <a:t>‹#›</a:t>
            </a:fld>
            <a:endParaRPr lang="en-US"/>
          </a:p>
        </p:txBody>
      </p:sp>
      <p:sp>
        <p:nvSpPr>
          <p:cNvPr id="14" name="Footer Placeholder 13"/>
          <p:cNvSpPr>
            <a:spLocks noGrp="1"/>
          </p:cNvSpPr>
          <p:nvPr>
            <p:ph type="ftr" sz="quarter" idx="12"/>
          </p:nvPr>
        </p:nvSpPr>
        <p:spPr>
          <a:xfrm>
            <a:off x="1600200" y="6248206"/>
            <a:ext cx="4572000" cy="365125"/>
          </a:xfrm>
        </p:spPr>
        <p:txBody>
          <a:bodyPr rtlCol="0"/>
          <a:lstStyle/>
          <a:p>
            <a:endParaRPr lang="en-US"/>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US" smtClean="0"/>
              <a:t>Click icon to add picture</a:t>
            </a:r>
            <a:endParaRPr kumimoji="0" lang="en-US" dirty="0"/>
          </a:p>
        </p:txBody>
      </p:sp>
    </p:spTree>
  </p:cSld>
  <p:clrMapOvr>
    <a:overrideClrMapping bg1="lt1" tx1="dk1" bg2="lt2" tx2="dk2" accent1="accent1" accent2="accent2" accent3="accent3" accent4="accent4" accent5="accent5" accent6="accent6" hlink="hlink" folHlink="folHlink"/>
  </p:clrMapOvr>
  <p:transition>
    <p:fade thruBlk="1"/>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0B0EA94B-33F8-470B-8E81-5A39FFB9BB13}" type="datetimeFigureOut">
              <a:rPr lang="en-US" smtClean="0"/>
              <a:pPr/>
              <a:t>10/19/2016</a:t>
            </a:fld>
            <a:endParaRPr lang="en-US"/>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lang="en-US"/>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45CB042C-FB4B-44B3-9A37-A44C39A6F43F}"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p:fade thruBlk="1"/>
  </p:transition>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Banking</a:t>
            </a:r>
            <a:endParaRPr lang="en-US" dirty="0"/>
          </a:p>
        </p:txBody>
      </p:sp>
      <p:sp>
        <p:nvSpPr>
          <p:cNvPr id="3" name="Subtitle 2"/>
          <p:cNvSpPr>
            <a:spLocks noGrp="1"/>
          </p:cNvSpPr>
          <p:nvPr>
            <p:ph type="subTitle" idx="1"/>
          </p:nvPr>
        </p:nvSpPr>
        <p:spPr/>
        <p:txBody>
          <a:bodyPr/>
          <a:lstStyle/>
          <a:p>
            <a:r>
              <a:rPr lang="en-US" dirty="0" smtClean="0"/>
              <a:t>TERMINOLOGY &amp; WHY WE BANK</a:t>
            </a:r>
            <a:endParaRPr lang="en-US" dirty="0"/>
          </a:p>
        </p:txBody>
      </p:sp>
    </p:spTree>
  </p:cSld>
  <p:clrMapOvr>
    <a:masterClrMapping/>
  </p:clrMapOvr>
  <p:transition>
    <p:fade thruBlk="1"/>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Banking Terminology</a:t>
            </a:r>
            <a:endParaRPr lang="en-US" dirty="0"/>
          </a:p>
        </p:txBody>
      </p:sp>
      <p:sp>
        <p:nvSpPr>
          <p:cNvPr id="3" name="Content Placeholder 2"/>
          <p:cNvSpPr>
            <a:spLocks noGrp="1"/>
          </p:cNvSpPr>
          <p:nvPr>
            <p:ph sz="quarter" idx="1"/>
          </p:nvPr>
        </p:nvSpPr>
        <p:spPr/>
        <p:txBody>
          <a:bodyPr>
            <a:normAutofit fontScale="55000" lnSpcReduction="20000"/>
          </a:bodyPr>
          <a:lstStyle/>
          <a:p>
            <a:pPr>
              <a:buNone/>
            </a:pPr>
            <a:endParaRPr lang="en-US" dirty="0" smtClean="0"/>
          </a:p>
          <a:p>
            <a:r>
              <a:rPr lang="en-US" b="1" dirty="0" smtClean="0"/>
              <a:t>Bank </a:t>
            </a:r>
            <a:r>
              <a:rPr lang="en-US" dirty="0" smtClean="0"/>
              <a:t>An establishment for lending, issuing, borrowing, exchanging, and safeguarding money. </a:t>
            </a:r>
          </a:p>
          <a:p>
            <a:pPr>
              <a:buNone/>
            </a:pPr>
            <a:endParaRPr lang="en-US" dirty="0" smtClean="0"/>
          </a:p>
          <a:p>
            <a:r>
              <a:rPr lang="en-US" b="1" dirty="0" smtClean="0"/>
              <a:t>Certified </a:t>
            </a:r>
            <a:r>
              <a:rPr lang="en-US" b="1" dirty="0" err="1" smtClean="0"/>
              <a:t>cheque</a:t>
            </a:r>
            <a:r>
              <a:rPr lang="en-US" b="1" dirty="0" smtClean="0"/>
              <a:t> </a:t>
            </a:r>
            <a:r>
              <a:rPr lang="en-US" dirty="0" smtClean="0"/>
              <a:t>A </a:t>
            </a:r>
            <a:r>
              <a:rPr lang="en-US" dirty="0" err="1" smtClean="0"/>
              <a:t>cheque</a:t>
            </a:r>
            <a:r>
              <a:rPr lang="en-US" dirty="0" smtClean="0"/>
              <a:t> issued by a bank, drawn on its own funds rather than on one of its depositors.</a:t>
            </a:r>
          </a:p>
          <a:p>
            <a:pPr>
              <a:buNone/>
            </a:pPr>
            <a:endParaRPr lang="en-US" dirty="0" smtClean="0"/>
          </a:p>
          <a:p>
            <a:r>
              <a:rPr lang="en-US" b="1" dirty="0" smtClean="0"/>
              <a:t>Chartered bank </a:t>
            </a:r>
            <a:r>
              <a:rPr lang="en-US" dirty="0" smtClean="0"/>
              <a:t>Non-governmental financial institutions. Sometimes called full-service banks because they provide a wide range of services, such as </a:t>
            </a:r>
            <a:r>
              <a:rPr lang="en-US" dirty="0" err="1" smtClean="0"/>
              <a:t>chequing</a:t>
            </a:r>
            <a:r>
              <a:rPr lang="en-US" dirty="0" smtClean="0"/>
              <a:t> and savings accounts, credit and loan arrangements, and safety deposit box rentals. Chartered banks also sell and redeem savings bonds.</a:t>
            </a:r>
          </a:p>
          <a:p>
            <a:pPr>
              <a:buNone/>
            </a:pPr>
            <a:endParaRPr lang="en-US" dirty="0" smtClean="0"/>
          </a:p>
          <a:p>
            <a:r>
              <a:rPr lang="en-US" b="1" dirty="0" err="1" smtClean="0"/>
              <a:t>Cheque</a:t>
            </a:r>
            <a:r>
              <a:rPr lang="en-US" b="1" dirty="0" smtClean="0"/>
              <a:t> </a:t>
            </a:r>
            <a:r>
              <a:rPr lang="en-US" dirty="0" smtClean="0"/>
              <a:t>Any written document instructing a bank to pay money from the writer’s account.</a:t>
            </a:r>
          </a:p>
          <a:p>
            <a:pPr>
              <a:buNone/>
            </a:pPr>
            <a:endParaRPr lang="en-US" dirty="0" smtClean="0"/>
          </a:p>
          <a:p>
            <a:r>
              <a:rPr lang="en-US" b="1" dirty="0" err="1" smtClean="0"/>
              <a:t>Chequing</a:t>
            </a:r>
            <a:r>
              <a:rPr lang="en-US" b="1" dirty="0" smtClean="0"/>
              <a:t> account </a:t>
            </a:r>
            <a:r>
              <a:rPr lang="en-US" dirty="0" smtClean="0"/>
              <a:t>An account for which the holder can write </a:t>
            </a:r>
            <a:r>
              <a:rPr lang="en-US" dirty="0" err="1" smtClean="0"/>
              <a:t>cheques</a:t>
            </a:r>
            <a:r>
              <a:rPr lang="en-US" dirty="0" smtClean="0"/>
              <a:t>. </a:t>
            </a:r>
            <a:r>
              <a:rPr lang="en-US" dirty="0" err="1" smtClean="0"/>
              <a:t>Chequing</a:t>
            </a:r>
            <a:r>
              <a:rPr lang="en-US" dirty="0" smtClean="0"/>
              <a:t>  accounts pay less interest than savings accounts, or none at all.</a:t>
            </a:r>
          </a:p>
          <a:p>
            <a:endParaRPr lang="en-US" dirty="0"/>
          </a:p>
        </p:txBody>
      </p:sp>
    </p:spTree>
  </p:cSld>
  <p:clrMapOvr>
    <a:masterClrMapping/>
  </p:clrMapOvr>
  <p:transition>
    <p:fade thruBlk="1"/>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Banking Terminology</a:t>
            </a:r>
            <a:endParaRPr lang="en-US" dirty="0"/>
          </a:p>
        </p:txBody>
      </p:sp>
      <p:sp>
        <p:nvSpPr>
          <p:cNvPr id="3" name="Content Placeholder 2"/>
          <p:cNvSpPr>
            <a:spLocks noGrp="1"/>
          </p:cNvSpPr>
          <p:nvPr>
            <p:ph sz="quarter" idx="1"/>
          </p:nvPr>
        </p:nvSpPr>
        <p:spPr/>
        <p:txBody>
          <a:bodyPr>
            <a:normAutofit fontScale="70000" lnSpcReduction="20000"/>
          </a:bodyPr>
          <a:lstStyle/>
          <a:p>
            <a:r>
              <a:rPr lang="en-US" b="1" dirty="0" smtClean="0"/>
              <a:t>Credit Union </a:t>
            </a:r>
            <a:r>
              <a:rPr lang="en-US" dirty="0" smtClean="0"/>
              <a:t>A member-owned financial institution, either provincially or federally chartered. Often more competitive than banks and trust companies because its nonprofit status makes its operating costs lower.</a:t>
            </a:r>
          </a:p>
          <a:p>
            <a:pPr>
              <a:buNone/>
            </a:pPr>
            <a:endParaRPr lang="en-US" dirty="0" smtClean="0"/>
          </a:p>
          <a:p>
            <a:r>
              <a:rPr lang="en-US" b="1" dirty="0" smtClean="0"/>
              <a:t>Debit Card </a:t>
            </a:r>
            <a:r>
              <a:rPr lang="en-US" dirty="0" smtClean="0"/>
              <a:t>A banking card enhanced with ATM (automated teller machine) and point-of-sale (POS) features that can be used to purchase goods and services electronically. The card replaces cash or </a:t>
            </a:r>
            <a:r>
              <a:rPr lang="en-US" dirty="0" err="1" smtClean="0"/>
              <a:t>cheques</a:t>
            </a:r>
            <a:r>
              <a:rPr lang="en-US" dirty="0" smtClean="0"/>
              <a:t>. Transactions are deducted from the cardholder’s bank account either immediately or within one to three days. Depending upon the type of card, a debit card may require a signature or entering a PIN number into special equipment. Debit cards may also be used to make </a:t>
            </a:r>
            <a:r>
              <a:rPr lang="en-US" dirty="0" err="1" smtClean="0"/>
              <a:t>Interac</a:t>
            </a:r>
            <a:r>
              <a:rPr lang="en-US" dirty="0" smtClean="0"/>
              <a:t>® Direct Payments (IDP).</a:t>
            </a:r>
          </a:p>
          <a:p>
            <a:pPr>
              <a:buNone/>
            </a:pPr>
            <a:endParaRPr lang="en-US" dirty="0" smtClean="0"/>
          </a:p>
          <a:p>
            <a:r>
              <a:rPr lang="en-US" b="1" dirty="0" smtClean="0"/>
              <a:t>Internet banking (</a:t>
            </a:r>
            <a:r>
              <a:rPr lang="en-US" b="1" dirty="0" err="1" smtClean="0"/>
              <a:t>cyberbanking</a:t>
            </a:r>
            <a:r>
              <a:rPr lang="en-US" b="1" dirty="0" smtClean="0"/>
              <a:t>) </a:t>
            </a:r>
            <a:r>
              <a:rPr lang="en-US" dirty="0" smtClean="0"/>
              <a:t>Allows a person to conduct banking activities such as transferring money between accounts or paying bills from their personal account using the Internet.</a:t>
            </a:r>
          </a:p>
          <a:p>
            <a:endParaRPr lang="en-US" dirty="0"/>
          </a:p>
        </p:txBody>
      </p:sp>
    </p:spTree>
  </p:cSld>
  <p:clrMapOvr>
    <a:masterClrMapping/>
  </p:clrMapOvr>
  <p:transition>
    <p:fade thruBlk="1"/>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Banking Terminology</a:t>
            </a:r>
            <a:endParaRPr lang="en-US" dirty="0"/>
          </a:p>
        </p:txBody>
      </p:sp>
      <p:sp>
        <p:nvSpPr>
          <p:cNvPr id="3" name="Content Placeholder 2"/>
          <p:cNvSpPr>
            <a:spLocks noGrp="1"/>
          </p:cNvSpPr>
          <p:nvPr>
            <p:ph sz="quarter" idx="1"/>
          </p:nvPr>
        </p:nvSpPr>
        <p:spPr/>
        <p:txBody>
          <a:bodyPr>
            <a:normAutofit fontScale="85000" lnSpcReduction="20000"/>
          </a:bodyPr>
          <a:lstStyle/>
          <a:p>
            <a:r>
              <a:rPr lang="en-US" b="1" dirty="0" smtClean="0"/>
              <a:t>Interest </a:t>
            </a:r>
            <a:r>
              <a:rPr lang="en-US" dirty="0" smtClean="0"/>
              <a:t>The fee paid for the use of money. Interest may be paid, for example, by an individual to a bank for credit card use, or by a bank to an individual for holding a savings account; interest is expressed in terms of annual percentage rate (APR).</a:t>
            </a:r>
          </a:p>
          <a:p>
            <a:pPr>
              <a:buNone/>
            </a:pPr>
            <a:endParaRPr lang="en-US" dirty="0" smtClean="0"/>
          </a:p>
          <a:p>
            <a:r>
              <a:rPr lang="en-US" b="1" dirty="0" smtClean="0"/>
              <a:t>Joint account </a:t>
            </a:r>
            <a:r>
              <a:rPr lang="en-US" dirty="0" smtClean="0"/>
              <a:t>A savings or </a:t>
            </a:r>
            <a:r>
              <a:rPr lang="en-US" dirty="0" err="1" smtClean="0"/>
              <a:t>chequing</a:t>
            </a:r>
            <a:r>
              <a:rPr lang="en-US" dirty="0" smtClean="0"/>
              <a:t> account established in the names of more than one person (e.g., parent/child, wife/husband).</a:t>
            </a:r>
          </a:p>
          <a:p>
            <a:pPr>
              <a:buNone/>
            </a:pPr>
            <a:endParaRPr lang="en-US" dirty="0" smtClean="0"/>
          </a:p>
          <a:p>
            <a:r>
              <a:rPr lang="en-US" b="1" dirty="0" smtClean="0"/>
              <a:t>Mortgage </a:t>
            </a:r>
            <a:r>
              <a:rPr lang="en-US" dirty="0" smtClean="0"/>
              <a:t> A long-term loan obtained by individuals to buy a home that legally transfers ownership from the debtor to the creditor until the debt is paid.</a:t>
            </a:r>
          </a:p>
          <a:p>
            <a:endParaRPr lang="en-US" dirty="0"/>
          </a:p>
        </p:txBody>
      </p:sp>
    </p:spTree>
  </p:cSld>
  <p:clrMapOvr>
    <a:masterClrMapping/>
  </p:clrMapOvr>
  <p:transition>
    <p:fade thruBlk="1"/>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Banking Terminology</a:t>
            </a:r>
            <a:endParaRPr lang="en-US" dirty="0"/>
          </a:p>
        </p:txBody>
      </p:sp>
      <p:sp>
        <p:nvSpPr>
          <p:cNvPr id="3" name="Content Placeholder 2"/>
          <p:cNvSpPr>
            <a:spLocks noGrp="1"/>
          </p:cNvSpPr>
          <p:nvPr>
            <p:ph sz="quarter" idx="1"/>
          </p:nvPr>
        </p:nvSpPr>
        <p:spPr/>
        <p:txBody>
          <a:bodyPr>
            <a:normAutofit fontScale="77500" lnSpcReduction="20000"/>
          </a:bodyPr>
          <a:lstStyle/>
          <a:p>
            <a:r>
              <a:rPr lang="en-US" b="1" dirty="0" smtClean="0"/>
              <a:t>NSF </a:t>
            </a:r>
            <a:r>
              <a:rPr lang="en-US" dirty="0" smtClean="0"/>
              <a:t>Non sufficient funds</a:t>
            </a:r>
          </a:p>
          <a:p>
            <a:pPr>
              <a:buNone/>
            </a:pPr>
            <a:endParaRPr lang="en-US" dirty="0" smtClean="0"/>
          </a:p>
          <a:p>
            <a:r>
              <a:rPr lang="en-US" b="1" dirty="0" smtClean="0"/>
              <a:t>NSF </a:t>
            </a:r>
            <a:r>
              <a:rPr lang="en-US" b="1" dirty="0" err="1" smtClean="0"/>
              <a:t>cheque</a:t>
            </a:r>
            <a:r>
              <a:rPr lang="en-US" b="1" dirty="0" smtClean="0"/>
              <a:t> (bounced </a:t>
            </a:r>
            <a:r>
              <a:rPr lang="en-US" b="1" dirty="0" err="1" smtClean="0"/>
              <a:t>cheque</a:t>
            </a:r>
            <a:r>
              <a:rPr lang="en-US" b="1" dirty="0" smtClean="0"/>
              <a:t>) </a:t>
            </a:r>
            <a:r>
              <a:rPr lang="en-US" dirty="0" smtClean="0"/>
              <a:t>A </a:t>
            </a:r>
            <a:r>
              <a:rPr lang="en-US" dirty="0" err="1" smtClean="0"/>
              <a:t>cheque</a:t>
            </a:r>
            <a:r>
              <a:rPr lang="en-US" dirty="0" smtClean="0"/>
              <a:t> that a bank has refused to cash or pay because there are not enough funds to cover the amount written on it, in the account of the person who wrote the </a:t>
            </a:r>
            <a:r>
              <a:rPr lang="en-US" dirty="0" err="1" smtClean="0"/>
              <a:t>cheque</a:t>
            </a:r>
            <a:r>
              <a:rPr lang="en-US" dirty="0" smtClean="0"/>
              <a:t>.</a:t>
            </a:r>
          </a:p>
          <a:p>
            <a:pPr>
              <a:buNone/>
            </a:pPr>
            <a:endParaRPr lang="en-US" dirty="0" smtClean="0"/>
          </a:p>
          <a:p>
            <a:r>
              <a:rPr lang="en-US" b="1" dirty="0" smtClean="0"/>
              <a:t>Overdraft </a:t>
            </a:r>
            <a:r>
              <a:rPr lang="en-US" dirty="0" smtClean="0"/>
              <a:t>A </a:t>
            </a:r>
            <a:r>
              <a:rPr lang="en-US" dirty="0" err="1" smtClean="0"/>
              <a:t>cheque</a:t>
            </a:r>
            <a:r>
              <a:rPr lang="en-US" dirty="0" smtClean="0"/>
              <a:t> written for more money than is currently in the account. If the bank refuses to cash the </a:t>
            </a:r>
            <a:r>
              <a:rPr lang="en-US" dirty="0" err="1" smtClean="0"/>
              <a:t>cheque</a:t>
            </a:r>
            <a:r>
              <a:rPr lang="en-US" dirty="0" smtClean="0"/>
              <a:t>, it is said to have “bounced.”</a:t>
            </a:r>
          </a:p>
          <a:p>
            <a:pPr>
              <a:buNone/>
            </a:pPr>
            <a:endParaRPr lang="en-US" dirty="0" smtClean="0"/>
          </a:p>
          <a:p>
            <a:r>
              <a:rPr lang="en-US" b="1" dirty="0" smtClean="0"/>
              <a:t>Passbook (Bankbook) </a:t>
            </a:r>
            <a:r>
              <a:rPr lang="en-US" dirty="0" smtClean="0"/>
              <a:t>A booklet given by the bank to the depositor to record deposits, withdrawals, and interest earned on a savings account.</a:t>
            </a:r>
          </a:p>
          <a:p>
            <a:endParaRPr lang="en-US" dirty="0"/>
          </a:p>
        </p:txBody>
      </p:sp>
    </p:spTree>
  </p:cSld>
  <p:clrMapOvr>
    <a:masterClrMapping/>
  </p:clrMapOvr>
  <p:transition>
    <p:fade thruBlk="1"/>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Banking Terminology</a:t>
            </a:r>
            <a:endParaRPr lang="en-US" dirty="0"/>
          </a:p>
        </p:txBody>
      </p:sp>
      <p:sp>
        <p:nvSpPr>
          <p:cNvPr id="3" name="Content Placeholder 2"/>
          <p:cNvSpPr>
            <a:spLocks noGrp="1"/>
          </p:cNvSpPr>
          <p:nvPr>
            <p:ph sz="quarter" idx="1"/>
          </p:nvPr>
        </p:nvSpPr>
        <p:spPr/>
        <p:txBody>
          <a:bodyPr>
            <a:normAutofit fontScale="92500" lnSpcReduction="10000"/>
          </a:bodyPr>
          <a:lstStyle/>
          <a:p>
            <a:r>
              <a:rPr lang="en-US" b="1" dirty="0" smtClean="0"/>
              <a:t>Personal identification number (pin) </a:t>
            </a:r>
            <a:r>
              <a:rPr lang="en-US" dirty="0" smtClean="0"/>
              <a:t>It is a unique number or code entered by a customer when using an ATM, or accessing INTERAC®, PLUS® or CIRRUS® service.</a:t>
            </a:r>
          </a:p>
          <a:p>
            <a:pPr>
              <a:buNone/>
            </a:pPr>
            <a:endParaRPr lang="en-US" dirty="0" smtClean="0"/>
          </a:p>
          <a:p>
            <a:r>
              <a:rPr lang="en-US" b="1" dirty="0" smtClean="0"/>
              <a:t>Reconciliation </a:t>
            </a:r>
            <a:r>
              <a:rPr lang="en-US" dirty="0" smtClean="0"/>
              <a:t>Checking all bank account papers to make sure that bank’s records and yours agree.</a:t>
            </a:r>
          </a:p>
          <a:p>
            <a:pPr>
              <a:buNone/>
            </a:pPr>
            <a:endParaRPr lang="en-US" dirty="0" smtClean="0"/>
          </a:p>
          <a:p>
            <a:r>
              <a:rPr lang="en-US" b="1" dirty="0" smtClean="0"/>
              <a:t>Savings account </a:t>
            </a:r>
            <a:r>
              <a:rPr lang="en-US" dirty="0" smtClean="0"/>
              <a:t>A bank account that accrues interest in exchange for use of the money on deposit.</a:t>
            </a:r>
          </a:p>
          <a:p>
            <a:endParaRPr lang="en-US" dirty="0"/>
          </a:p>
        </p:txBody>
      </p:sp>
    </p:spTree>
  </p:cSld>
  <p:clrMapOvr>
    <a:masterClrMapping/>
  </p:clrMapOvr>
  <p:transition>
    <p:fade thruBlk="1"/>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Banking Terminology</a:t>
            </a:r>
            <a:endParaRPr lang="en-US" dirty="0"/>
          </a:p>
        </p:txBody>
      </p:sp>
      <p:sp>
        <p:nvSpPr>
          <p:cNvPr id="3" name="Content Placeholder 2"/>
          <p:cNvSpPr>
            <a:spLocks noGrp="1"/>
          </p:cNvSpPr>
          <p:nvPr>
            <p:ph sz="quarter" idx="1"/>
          </p:nvPr>
        </p:nvSpPr>
        <p:spPr/>
        <p:txBody>
          <a:bodyPr>
            <a:normAutofit fontScale="85000" lnSpcReduction="20000"/>
          </a:bodyPr>
          <a:lstStyle/>
          <a:p>
            <a:r>
              <a:rPr lang="en-US" b="1" dirty="0" smtClean="0"/>
              <a:t>Service charge </a:t>
            </a:r>
            <a:r>
              <a:rPr lang="en-US" dirty="0" smtClean="0"/>
              <a:t>A monthly fee a bank charges for handling an account.</a:t>
            </a:r>
          </a:p>
          <a:p>
            <a:pPr>
              <a:buNone/>
            </a:pPr>
            <a:endParaRPr lang="en-US" dirty="0" smtClean="0"/>
          </a:p>
          <a:p>
            <a:r>
              <a:rPr lang="en-US" b="1" dirty="0" smtClean="0"/>
              <a:t>Stop payment </a:t>
            </a:r>
            <a:r>
              <a:rPr lang="en-US" dirty="0" smtClean="0"/>
              <a:t>A request made to a bank to not pay a specific </a:t>
            </a:r>
            <a:r>
              <a:rPr lang="en-US" dirty="0" err="1" smtClean="0"/>
              <a:t>cheque</a:t>
            </a:r>
            <a:r>
              <a:rPr lang="en-US" dirty="0" smtClean="0"/>
              <a:t>. If requested soon enough, the </a:t>
            </a:r>
            <a:r>
              <a:rPr lang="en-US" dirty="0" err="1" smtClean="0"/>
              <a:t>cheque</a:t>
            </a:r>
            <a:r>
              <a:rPr lang="en-US" dirty="0" smtClean="0"/>
              <a:t> will not be debited from the payer’s account. Normally there is a charge for this service.</a:t>
            </a:r>
          </a:p>
          <a:p>
            <a:pPr>
              <a:buNone/>
            </a:pPr>
            <a:endParaRPr lang="en-US" dirty="0" smtClean="0"/>
          </a:p>
          <a:p>
            <a:r>
              <a:rPr lang="en-US" b="1" dirty="0" smtClean="0"/>
              <a:t>Withdrawal </a:t>
            </a:r>
            <a:r>
              <a:rPr lang="en-US" dirty="0" smtClean="0"/>
              <a:t>An amount of money taken out of an account in cash, by </a:t>
            </a:r>
            <a:r>
              <a:rPr lang="en-US" dirty="0" err="1" smtClean="0"/>
              <a:t>cheque</a:t>
            </a:r>
            <a:r>
              <a:rPr lang="en-US" dirty="0" smtClean="0"/>
              <a:t> or debit card, or by automatic withdrawal.</a:t>
            </a:r>
          </a:p>
          <a:p>
            <a:pPr>
              <a:buNone/>
            </a:pPr>
            <a:r>
              <a:rPr lang="en-US" dirty="0" smtClean="0"/>
              <a:t/>
            </a:r>
            <a:br>
              <a:rPr lang="en-US" dirty="0" smtClean="0"/>
            </a:br>
            <a:endParaRPr lang="en-US" dirty="0"/>
          </a:p>
        </p:txBody>
      </p:sp>
    </p:spTree>
  </p:cSld>
  <p:clrMapOvr>
    <a:masterClrMapping/>
  </p:clrMapOvr>
  <p:transition>
    <p:fade thruBlk="1"/>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WHY DO WE HAVE BANK ACCOUNTS?</a:t>
            </a:r>
            <a:endParaRPr lang="en-US" sz="3600" dirty="0"/>
          </a:p>
        </p:txBody>
      </p:sp>
      <p:sp>
        <p:nvSpPr>
          <p:cNvPr id="3" name="Content Placeholder 2"/>
          <p:cNvSpPr>
            <a:spLocks noGrp="1"/>
          </p:cNvSpPr>
          <p:nvPr>
            <p:ph sz="quarter" idx="1"/>
          </p:nvPr>
        </p:nvSpPr>
        <p:spPr/>
        <p:txBody>
          <a:bodyPr>
            <a:normAutofit/>
          </a:bodyPr>
          <a:lstStyle/>
          <a:p>
            <a:r>
              <a:rPr lang="en-US" sz="2400" b="1" dirty="0" smtClean="0"/>
              <a:t>Safety and Security:</a:t>
            </a:r>
            <a:r>
              <a:rPr lang="en-US" sz="2400" dirty="0" smtClean="0"/>
              <a:t> A bank is a safe place to keep your money when you are not using it. Your money and your personal information are protected. </a:t>
            </a:r>
          </a:p>
          <a:p>
            <a:r>
              <a:rPr lang="en-CA" sz="2400" b="1" dirty="0" smtClean="0"/>
              <a:t>Savings: </a:t>
            </a:r>
            <a:r>
              <a:rPr lang="en-CA" sz="2400" dirty="0" smtClean="0"/>
              <a:t>A </a:t>
            </a:r>
            <a:r>
              <a:rPr lang="en-CA" sz="2000" dirty="0" smtClean="0"/>
              <a:t>savings</a:t>
            </a:r>
            <a:r>
              <a:rPr lang="en-CA" sz="2400" dirty="0" smtClean="0"/>
              <a:t> account is a way to save your money so it will be available for both your short-term and long-term needs. </a:t>
            </a:r>
            <a:endParaRPr lang="en-US" sz="2400" dirty="0" smtClean="0"/>
          </a:p>
          <a:p>
            <a:r>
              <a:rPr lang="en-CA" sz="2400" b="1" dirty="0" smtClean="0"/>
              <a:t>Earn interest:</a:t>
            </a:r>
            <a:r>
              <a:rPr lang="en-CA" sz="2400" dirty="0" smtClean="0"/>
              <a:t> On some bank accounts, the bank pays you a sum of money called interest. This interest helps your money make more money. The more money in your account and the longer you leave it in, the more interest you will earn. </a:t>
            </a:r>
            <a:endParaRPr lang="en-US" sz="2400" dirty="0" smtClean="0"/>
          </a:p>
          <a:p>
            <a:endParaRPr lang="en-US" dirty="0"/>
          </a:p>
        </p:txBody>
      </p:sp>
    </p:spTree>
  </p:cSld>
  <p:clrMapOvr>
    <a:masterClrMapping/>
  </p:clrMapOvr>
  <p:transition>
    <p:fade thruBlk="1"/>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WHY DO WE HAVE BANK ACCOUNTS?</a:t>
            </a:r>
            <a:endParaRPr lang="en-US" sz="3600" dirty="0"/>
          </a:p>
        </p:txBody>
      </p:sp>
      <p:sp>
        <p:nvSpPr>
          <p:cNvPr id="3" name="Content Placeholder 2"/>
          <p:cNvSpPr>
            <a:spLocks noGrp="1"/>
          </p:cNvSpPr>
          <p:nvPr>
            <p:ph sz="quarter" idx="1"/>
          </p:nvPr>
        </p:nvSpPr>
        <p:spPr/>
        <p:txBody>
          <a:bodyPr>
            <a:normAutofit fontScale="32500" lnSpcReduction="20000"/>
          </a:bodyPr>
          <a:lstStyle/>
          <a:p>
            <a:r>
              <a:rPr lang="en-CA" sz="7000" b="1" dirty="0" smtClean="0"/>
              <a:t>Access to a variety of banking services: </a:t>
            </a:r>
            <a:r>
              <a:rPr lang="en-CA" sz="7000" dirty="0" smtClean="0"/>
              <a:t>A bank account is not just a place to store money. Many people use banks to process transactions and do other financial activities. For example, if you have an account called a “</a:t>
            </a:r>
            <a:r>
              <a:rPr lang="en-CA" sz="7000" dirty="0" err="1" smtClean="0"/>
              <a:t>chequing</a:t>
            </a:r>
            <a:r>
              <a:rPr lang="en-CA" sz="7000" dirty="0" smtClean="0"/>
              <a:t> account,” one of the ways you may pay bills is by cheque. This is a written order to the bank to pay a certain amount of money from your account. To pay your rent, for instance, you can write a cheque and mail it – rather than go to a bank, take out cash and bring it to your landlord yourself. There are many different banking services you can use, including getting assistance from your bank's customer service representatives, paying bills, using banking machines, making direct debit purchases and having direct deposit of </a:t>
            </a:r>
            <a:r>
              <a:rPr lang="en-CA" sz="8000" dirty="0" smtClean="0"/>
              <a:t>money</a:t>
            </a:r>
            <a:r>
              <a:rPr lang="en-CA" sz="7000" dirty="0" smtClean="0"/>
              <a:t> owed to you. Many of these services are discussed in this booklet. </a:t>
            </a:r>
            <a:endParaRPr lang="en-US" sz="7000" dirty="0" smtClean="0"/>
          </a:p>
          <a:p>
            <a:endParaRPr lang="en-US" dirty="0"/>
          </a:p>
        </p:txBody>
      </p:sp>
    </p:spTree>
  </p:cSld>
  <p:clrMapOvr>
    <a:masterClrMapping/>
  </p:clrMapOvr>
  <p:transition>
    <p:fade thruBlk="1"/>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531352" cy="990600"/>
          </a:xfrm>
        </p:spPr>
        <p:txBody>
          <a:bodyPr>
            <a:normAutofit fontScale="90000"/>
          </a:bodyPr>
          <a:lstStyle/>
          <a:p>
            <a:r>
              <a:rPr lang="en-US" dirty="0" smtClean="0"/>
              <a:t>WHY DO WE HAVE BANK ACCOUNTS?</a:t>
            </a:r>
            <a:endParaRPr lang="en-US" dirty="0"/>
          </a:p>
        </p:txBody>
      </p:sp>
      <p:sp>
        <p:nvSpPr>
          <p:cNvPr id="3" name="Content Placeholder 2"/>
          <p:cNvSpPr>
            <a:spLocks noGrp="1"/>
          </p:cNvSpPr>
          <p:nvPr>
            <p:ph sz="quarter" idx="1"/>
          </p:nvPr>
        </p:nvSpPr>
        <p:spPr/>
        <p:txBody>
          <a:bodyPr>
            <a:normAutofit fontScale="70000" lnSpcReduction="20000"/>
          </a:bodyPr>
          <a:lstStyle/>
          <a:p>
            <a:r>
              <a:rPr lang="en-CA" b="1" dirty="0" smtClean="0"/>
              <a:t>Record-keeping: </a:t>
            </a:r>
            <a:r>
              <a:rPr lang="en-CA" dirty="0" smtClean="0"/>
              <a:t>With a bank account, you receive account records to help you keep track of your money. This way, you know how much you spend and what you spend it on. </a:t>
            </a:r>
            <a:endParaRPr lang="en-US" dirty="0" smtClean="0"/>
          </a:p>
          <a:p>
            <a:r>
              <a:rPr lang="en-CA" b="1" dirty="0" smtClean="0"/>
              <a:t>Convenience: </a:t>
            </a:r>
            <a:r>
              <a:rPr lang="en-CA" dirty="0" smtClean="0"/>
              <a:t>A bank account offers convenience in helping you manage your money. For example, with a bank account you will be able to get a bank card, also called a debit card, which allows you to use over 16,500 banking machines across Canada. Banking machines provide 24-hour access for making deposits, withdrawals, paying bills and transferring money. </a:t>
            </a:r>
            <a:endParaRPr lang="en-US" dirty="0" smtClean="0"/>
          </a:p>
          <a:p>
            <a:pPr>
              <a:buNone/>
            </a:pPr>
            <a:r>
              <a:rPr lang="en-CA" dirty="0" smtClean="0"/>
              <a:t>	A bank account also gives you access to telephone or Internet banking, where you use your phone or computer to do things like pay bills, transfer money between accounts and get updates on your account. </a:t>
            </a:r>
            <a:endParaRPr lang="en-US" dirty="0" smtClean="0"/>
          </a:p>
          <a:p>
            <a:r>
              <a:rPr lang="en-CA" b="1" dirty="0" smtClean="0"/>
              <a:t>It's a good reference: </a:t>
            </a:r>
            <a:r>
              <a:rPr lang="en-CA" dirty="0" smtClean="0"/>
              <a:t>When you need a loan or want to apply for a credit card, your bank account shows how you have handled your finances in the past. This is a good reference that may help you get your loan or credit card application approved. </a:t>
            </a:r>
            <a:endParaRPr lang="en-US" dirty="0"/>
          </a:p>
        </p:txBody>
      </p:sp>
    </p:spTree>
  </p:cSld>
  <p:clrMapOvr>
    <a:masterClrMapping/>
  </p:clrMapOvr>
  <p:transition>
    <p:fade thruBlk="1"/>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Types of Accounts</a:t>
            </a:r>
            <a:endParaRPr lang="en-US" dirty="0"/>
          </a:p>
        </p:txBody>
      </p:sp>
      <p:sp>
        <p:nvSpPr>
          <p:cNvPr id="3" name="Content Placeholder 2"/>
          <p:cNvSpPr>
            <a:spLocks noGrp="1"/>
          </p:cNvSpPr>
          <p:nvPr>
            <p:ph sz="quarter" idx="1"/>
          </p:nvPr>
        </p:nvSpPr>
        <p:spPr/>
        <p:txBody>
          <a:bodyPr/>
          <a:lstStyle/>
          <a:p>
            <a:r>
              <a:rPr lang="en-US" dirty="0" smtClean="0"/>
              <a:t>There are three types of accounts</a:t>
            </a:r>
          </a:p>
          <a:p>
            <a:pPr marL="880110" lvl="1" indent="-514350">
              <a:buFont typeface="+mj-lt"/>
              <a:buAutoNum type="arabicPeriod"/>
            </a:pPr>
            <a:r>
              <a:rPr lang="en-US" dirty="0" smtClean="0"/>
              <a:t>Savings Accounts</a:t>
            </a:r>
          </a:p>
          <a:p>
            <a:pPr marL="880110" lvl="1" indent="-514350">
              <a:buFont typeface="+mj-lt"/>
              <a:buAutoNum type="arabicPeriod"/>
            </a:pPr>
            <a:r>
              <a:rPr lang="en-US" dirty="0" err="1" smtClean="0"/>
              <a:t>Chequing</a:t>
            </a:r>
            <a:r>
              <a:rPr lang="en-US" dirty="0" smtClean="0"/>
              <a:t> Account</a:t>
            </a:r>
          </a:p>
          <a:p>
            <a:pPr marL="880110" lvl="1" indent="-514350">
              <a:buFont typeface="+mj-lt"/>
              <a:buAutoNum type="arabicPeriod"/>
            </a:pPr>
            <a:r>
              <a:rPr lang="en-US" dirty="0" smtClean="0"/>
              <a:t>Combination Account</a:t>
            </a:r>
            <a:endParaRPr lang="en-US" dirty="0"/>
          </a:p>
        </p:txBody>
      </p:sp>
    </p:spTree>
  </p:cSld>
  <p:clrMapOvr>
    <a:masterClrMapping/>
  </p:clrMapOvr>
  <p:transition>
    <p:fade thruBlk="1"/>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Chequing</a:t>
            </a:r>
            <a:r>
              <a:rPr lang="en-US" dirty="0" smtClean="0"/>
              <a:t> Account</a:t>
            </a:r>
            <a:endParaRPr lang="en-US" dirty="0"/>
          </a:p>
        </p:txBody>
      </p:sp>
      <p:sp>
        <p:nvSpPr>
          <p:cNvPr id="3" name="Content Placeholder 2"/>
          <p:cNvSpPr>
            <a:spLocks noGrp="1"/>
          </p:cNvSpPr>
          <p:nvPr>
            <p:ph sz="quarter" idx="1"/>
          </p:nvPr>
        </p:nvSpPr>
        <p:spPr/>
        <p:txBody>
          <a:bodyPr>
            <a:normAutofit fontScale="92500" lnSpcReduction="10000"/>
          </a:bodyPr>
          <a:lstStyle/>
          <a:p>
            <a:r>
              <a:rPr lang="en-US" dirty="0" smtClean="0"/>
              <a:t>If you want to keep some money handy for paying bills or personal expenses, you should think about opening a </a:t>
            </a:r>
            <a:r>
              <a:rPr lang="en-US" dirty="0" err="1" smtClean="0"/>
              <a:t>chequing</a:t>
            </a:r>
            <a:r>
              <a:rPr lang="en-US" dirty="0" smtClean="0"/>
              <a:t> account. This type of account is good for money you expect to need from day to day. You may take your money out at any time in person, at a bank machine, by writing a </a:t>
            </a:r>
            <a:r>
              <a:rPr lang="en-US" dirty="0" err="1" smtClean="0"/>
              <a:t>cheque</a:t>
            </a:r>
            <a:r>
              <a:rPr lang="en-US" dirty="0" smtClean="0"/>
              <a:t> or by direct payment. </a:t>
            </a:r>
            <a:r>
              <a:rPr lang="en-US" dirty="0" err="1" smtClean="0"/>
              <a:t>Chequing</a:t>
            </a:r>
            <a:r>
              <a:rPr lang="en-US" dirty="0" smtClean="0"/>
              <a:t> accounts usually have lower service fees than savings accounts. Some </a:t>
            </a:r>
            <a:r>
              <a:rPr lang="en-US" dirty="0" err="1" smtClean="0"/>
              <a:t>chequing</a:t>
            </a:r>
            <a:r>
              <a:rPr lang="en-US" dirty="0" smtClean="0"/>
              <a:t> accounts do not pay interest and some do (a </a:t>
            </a:r>
            <a:r>
              <a:rPr lang="en-US" dirty="0" err="1" smtClean="0"/>
              <a:t>chequing</a:t>
            </a:r>
            <a:r>
              <a:rPr lang="en-US" dirty="0" smtClean="0"/>
              <a:t> account usually pays a lower rate of interest than a savings account). Ask your bank for more information. </a:t>
            </a:r>
          </a:p>
          <a:p>
            <a:endParaRPr lang="en-US" dirty="0"/>
          </a:p>
        </p:txBody>
      </p:sp>
    </p:spTree>
  </p:cSld>
  <p:clrMapOvr>
    <a:masterClrMapping/>
  </p:clrMapOvr>
  <p:transition>
    <p:fade thruBlk="1"/>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Savings Account</a:t>
            </a:r>
            <a:endParaRPr lang="en-US" dirty="0"/>
          </a:p>
        </p:txBody>
      </p:sp>
      <p:sp>
        <p:nvSpPr>
          <p:cNvPr id="3" name="Content Placeholder 2"/>
          <p:cNvSpPr>
            <a:spLocks noGrp="1"/>
          </p:cNvSpPr>
          <p:nvPr>
            <p:ph sz="quarter" idx="1"/>
          </p:nvPr>
        </p:nvSpPr>
        <p:spPr/>
        <p:txBody>
          <a:bodyPr/>
          <a:lstStyle/>
          <a:p>
            <a:r>
              <a:rPr lang="en-US" dirty="0" smtClean="0"/>
              <a:t>If you want to save some money for your short-term needs, think about opening a savings account. This type of account is a good choice if you don’t need to use your money right away or you don’t intend on having much account activity in a month. The bank will pay you interest. The amount of interest will vary, depending on the type of account you choose and interest rates in general. You may take your money out any time. </a:t>
            </a:r>
          </a:p>
          <a:p>
            <a:endParaRPr lang="en-US" dirty="0"/>
          </a:p>
        </p:txBody>
      </p:sp>
    </p:spTree>
  </p:cSld>
  <p:clrMapOvr>
    <a:masterClrMapping/>
  </p:clrMapOvr>
  <p:transition>
    <p:fade thruBlk="1"/>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Combination Account</a:t>
            </a:r>
            <a:endParaRPr lang="en-US" dirty="0"/>
          </a:p>
        </p:txBody>
      </p:sp>
      <p:sp>
        <p:nvSpPr>
          <p:cNvPr id="3" name="Content Placeholder 2"/>
          <p:cNvSpPr>
            <a:spLocks noGrp="1"/>
          </p:cNvSpPr>
          <p:nvPr>
            <p:ph sz="quarter" idx="1"/>
          </p:nvPr>
        </p:nvSpPr>
        <p:spPr/>
        <p:txBody>
          <a:bodyPr/>
          <a:lstStyle/>
          <a:p>
            <a:r>
              <a:rPr lang="en-US" dirty="0" smtClean="0"/>
              <a:t>If you want to save some money but you also want to keep some handy to cover expenses and manage your day-to-day finances, you should consider opening a combination account. This type of account is part savings and part </a:t>
            </a:r>
            <a:r>
              <a:rPr lang="en-US" dirty="0" err="1" smtClean="0"/>
              <a:t>chequing</a:t>
            </a:r>
            <a:r>
              <a:rPr lang="en-US" dirty="0" smtClean="0"/>
              <a:t>. You may take your money out any time in person, at a bank machine, by writing a </a:t>
            </a:r>
            <a:r>
              <a:rPr lang="en-US" dirty="0" err="1" smtClean="0"/>
              <a:t>cheque</a:t>
            </a:r>
            <a:r>
              <a:rPr lang="en-US" dirty="0" smtClean="0"/>
              <a:t> or by direct payment. Interest is usually paid on these accounts on amounts above a set level. </a:t>
            </a:r>
          </a:p>
          <a:p>
            <a:endParaRPr lang="en-US" dirty="0"/>
          </a:p>
        </p:txBody>
      </p:sp>
    </p:spTree>
  </p:cSld>
  <p:clrMapOvr>
    <a:masterClrMapping/>
  </p:clrMapOvr>
  <p:transition>
    <p:fade thruBlk="1"/>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Banking Terminology</a:t>
            </a:r>
            <a:endParaRPr lang="en-US" dirty="0"/>
          </a:p>
        </p:txBody>
      </p:sp>
      <p:sp>
        <p:nvSpPr>
          <p:cNvPr id="3" name="Content Placeholder 2"/>
          <p:cNvSpPr>
            <a:spLocks noGrp="1"/>
          </p:cNvSpPr>
          <p:nvPr>
            <p:ph sz="quarter" idx="1"/>
          </p:nvPr>
        </p:nvSpPr>
        <p:spPr/>
        <p:txBody>
          <a:bodyPr>
            <a:normAutofit fontScale="77500" lnSpcReduction="20000"/>
          </a:bodyPr>
          <a:lstStyle/>
          <a:p>
            <a:r>
              <a:rPr lang="en-US" b="1" dirty="0" smtClean="0"/>
              <a:t>Account </a:t>
            </a:r>
            <a:r>
              <a:rPr lang="en-US" dirty="0" smtClean="0"/>
              <a:t>Money deposited with a financial institution for investment and/or safekeeping purposes.</a:t>
            </a:r>
          </a:p>
          <a:p>
            <a:pPr>
              <a:buNone/>
            </a:pPr>
            <a:endParaRPr lang="en-US" dirty="0" smtClean="0"/>
          </a:p>
          <a:p>
            <a:r>
              <a:rPr lang="en-US" b="1" dirty="0" smtClean="0"/>
              <a:t>Assets </a:t>
            </a:r>
            <a:r>
              <a:rPr lang="en-US" dirty="0" smtClean="0"/>
              <a:t>Items of monetary value (e.g., house, land, car), owned by an individual or a company.</a:t>
            </a:r>
          </a:p>
          <a:p>
            <a:pPr>
              <a:buNone/>
            </a:pPr>
            <a:endParaRPr lang="en-US" dirty="0" smtClean="0"/>
          </a:p>
          <a:p>
            <a:r>
              <a:rPr lang="en-US" b="1" dirty="0" smtClean="0"/>
              <a:t>ABM </a:t>
            </a:r>
            <a:r>
              <a:rPr lang="en-US" dirty="0" smtClean="0"/>
              <a:t>Acronym for automated banking machine. </a:t>
            </a:r>
          </a:p>
          <a:p>
            <a:pPr>
              <a:buNone/>
            </a:pPr>
            <a:endParaRPr lang="en-US" dirty="0" smtClean="0"/>
          </a:p>
          <a:p>
            <a:r>
              <a:rPr lang="en-US" b="1" dirty="0" smtClean="0"/>
              <a:t>ATM </a:t>
            </a:r>
            <a:r>
              <a:rPr lang="en-US" dirty="0" smtClean="0"/>
              <a:t>Acronym for automated teller machine. </a:t>
            </a:r>
          </a:p>
          <a:p>
            <a:pPr>
              <a:buNone/>
            </a:pPr>
            <a:endParaRPr lang="en-US" dirty="0" smtClean="0"/>
          </a:p>
          <a:p>
            <a:r>
              <a:rPr lang="en-US" b="1" dirty="0" smtClean="0"/>
              <a:t>Balance </a:t>
            </a:r>
            <a:r>
              <a:rPr lang="en-US" dirty="0" smtClean="0"/>
              <a:t>An outstanding amount of money. In banking, balance refers to the amount of money in a particular account. In credit, balance refers to amount owed.</a:t>
            </a:r>
          </a:p>
          <a:p>
            <a:endParaRPr lang="en-US" dirty="0"/>
          </a:p>
        </p:txBody>
      </p:sp>
    </p:spTree>
  </p:cSld>
  <p:clrMapOvr>
    <a:masterClrMapping/>
  </p:clrMapOvr>
  <p:transition>
    <p:fade thruBlk="1"/>
  </p:transition>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Banking">
  <a:themeElements>
    <a:clrScheme name="Me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Banking</Template>
  <TotalTime>16</TotalTime>
  <Words>1421</Words>
  <Application>Microsoft Office PowerPoint</Application>
  <PresentationFormat>On-screen Show (4:3)</PresentationFormat>
  <Paragraphs>78</Paragraphs>
  <Slides>15</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15</vt:i4>
      </vt:variant>
    </vt:vector>
  </HeadingPairs>
  <TitlesOfParts>
    <vt:vector size="19" baseType="lpstr">
      <vt:lpstr>Tw Cen MT</vt:lpstr>
      <vt:lpstr>Wingdings</vt:lpstr>
      <vt:lpstr>Wingdings 2</vt:lpstr>
      <vt:lpstr>Banking</vt:lpstr>
      <vt:lpstr>Banking</vt:lpstr>
      <vt:lpstr>WHY DO WE HAVE BANK ACCOUNTS?</vt:lpstr>
      <vt:lpstr>WHY DO WE HAVE BANK ACCOUNTS?</vt:lpstr>
      <vt:lpstr>WHY DO WE HAVE BANK ACCOUNTS?</vt:lpstr>
      <vt:lpstr>Types of Accounts</vt:lpstr>
      <vt:lpstr>Chequing Account</vt:lpstr>
      <vt:lpstr>Savings Account</vt:lpstr>
      <vt:lpstr>Combination Account</vt:lpstr>
      <vt:lpstr>Banking Terminology</vt:lpstr>
      <vt:lpstr>Banking Terminology</vt:lpstr>
      <vt:lpstr>Banking Terminology</vt:lpstr>
      <vt:lpstr>Banking Terminology</vt:lpstr>
      <vt:lpstr>Banking Terminology</vt:lpstr>
      <vt:lpstr>Banking Terminology</vt:lpstr>
      <vt:lpstr>Banking Terminology</vt:lpstr>
    </vt:vector>
  </TitlesOfParts>
  <Company>SouthEast Cornerstone School Division #209</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Banking</dc:title>
  <dc:creator>Windows User</dc:creator>
  <cp:lastModifiedBy>Amy Mcfarlen</cp:lastModifiedBy>
  <cp:revision>3</cp:revision>
  <dcterms:created xsi:type="dcterms:W3CDTF">2013-10-02T15:37:09Z</dcterms:created>
  <dcterms:modified xsi:type="dcterms:W3CDTF">2016-10-19T17:47:06Z</dcterms:modified>
</cp:coreProperties>
</file>